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73" r:id="rId6"/>
    <p:sldId id="261" r:id="rId7"/>
    <p:sldId id="266" r:id="rId8"/>
    <p:sldId id="268" r:id="rId9"/>
    <p:sldId id="274" r:id="rId10"/>
    <p:sldId id="275" r:id="rId11"/>
    <p:sldId id="269" r:id="rId12"/>
    <p:sldId id="270"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C8C8C8"/>
    <a:srgbClr val="F0F0F0"/>
    <a:srgbClr val="466EB5"/>
    <a:srgbClr val="8CC63F"/>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6" autoAdjust="0"/>
    <p:restoredTop sz="99511" autoAdjust="0"/>
  </p:normalViewPr>
  <p:slideViewPr>
    <p:cSldViewPr snapToGrid="0" snapToObjects="1">
      <p:cViewPr varScale="1">
        <p:scale>
          <a:sx n="152" d="100"/>
          <a:sy n="152" d="100"/>
        </p:scale>
        <p:origin x="420"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5397" y="2037195"/>
            <a:ext cx="6304631" cy="732889"/>
          </a:xfrm>
        </p:spPr>
        <p:txBody>
          <a:bodyPr>
            <a:normAutofit/>
          </a:bodyPr>
          <a:lstStyle>
            <a:lvl1pPr algn="ctr">
              <a:defRPr sz="2800" b="0" i="0" kern="2600" spc="0" baseline="0">
                <a:solidFill>
                  <a:schemeClr val="tx1">
                    <a:lumMod val="50000"/>
                    <a:lumOff val="50000"/>
                  </a:schemeClr>
                </a:solidFill>
                <a:latin typeface="Arial"/>
                <a:cs typeface="Arial"/>
              </a:defRPr>
            </a:lvl1pPr>
          </a:lstStyle>
          <a:p>
            <a:r>
              <a:rPr lang="en-US" dirty="0"/>
              <a:t>Click to edit title</a:t>
            </a:r>
          </a:p>
        </p:txBody>
      </p:sp>
      <p:sp>
        <p:nvSpPr>
          <p:cNvPr id="11" name="Rectangle 10"/>
          <p:cNvSpPr/>
          <p:nvPr userDrawn="1"/>
        </p:nvSpPr>
        <p:spPr>
          <a:xfrm>
            <a:off x="0" y="4741521"/>
            <a:ext cx="9144000" cy="40197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9193" y="4351062"/>
            <a:ext cx="1931891" cy="310765"/>
          </a:xfrm>
          <a:prstGeom prst="rect">
            <a:avLst/>
          </a:prstGeom>
        </p:spPr>
      </p:pic>
    </p:spTree>
    <p:extLst>
      <p:ext uri="{BB962C8B-B14F-4D97-AF65-F5344CB8AC3E}">
        <p14:creationId xmlns:p14="http://schemas.microsoft.com/office/powerpoint/2010/main" val="309893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741521"/>
            <a:ext cx="9144000" cy="40197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200" y="1867886"/>
            <a:ext cx="4851482" cy="857250"/>
          </a:xfrm>
        </p:spPr>
        <p:txBody>
          <a:bodyPr>
            <a:normAutofit/>
          </a:bodyPr>
          <a:lstStyle>
            <a:lvl1pPr>
              <a:defRPr sz="2500"/>
            </a:lvl1pPr>
          </a:lstStyle>
          <a:p>
            <a:r>
              <a:rPr lang="en-US" dirty="0"/>
              <a:t>Click to edit Chapter title</a:t>
            </a:r>
          </a:p>
        </p:txBody>
      </p:sp>
      <p:pic>
        <p:nvPicPr>
          <p:cNvPr id="9" name="Picture 8" descr="ONSOLVE-PPT-Slides-08.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35823" y="0"/>
            <a:ext cx="3608177" cy="5143500"/>
          </a:xfrm>
          <a:prstGeom prst="rect">
            <a:avLst/>
          </a:prstGeom>
        </p:spPr>
      </p:pic>
      <p:pic>
        <p:nvPicPr>
          <p:cNvPr id="7" name="Picture 6" descr="ONSOLVE-PPT-Slides-06.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645620"/>
            <a:ext cx="9144000" cy="497880"/>
          </a:xfrm>
          <a:prstGeom prst="rect">
            <a:avLst/>
          </a:prstGeom>
        </p:spPr>
      </p:pic>
      <p:pic>
        <p:nvPicPr>
          <p:cNvPr id="8" name="Picture 7" descr="ONSOLVE-PPT-Slides-07.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56776" y="4218428"/>
            <a:ext cx="1755535" cy="282396"/>
          </a:xfrm>
          <a:prstGeom prst="rect">
            <a:avLst/>
          </a:prstGeom>
        </p:spPr>
      </p:pic>
    </p:spTree>
    <p:extLst>
      <p:ext uri="{BB962C8B-B14F-4D97-AF65-F5344CB8AC3E}">
        <p14:creationId xmlns:p14="http://schemas.microsoft.com/office/powerpoint/2010/main" val="384577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00"/>
            </a:lvl1pPr>
          </a:lstStyle>
          <a:p>
            <a:r>
              <a:rPr lang="en-US" dirty="0"/>
              <a:t>Click to edit Master title style</a:t>
            </a:r>
          </a:p>
        </p:txBody>
      </p:sp>
      <p:sp>
        <p:nvSpPr>
          <p:cNvPr id="6" name="Content Placeholder 2"/>
          <p:cNvSpPr>
            <a:spLocks noGrp="1"/>
          </p:cNvSpPr>
          <p:nvPr>
            <p:ph sz="half" idx="1"/>
          </p:nvPr>
        </p:nvSpPr>
        <p:spPr>
          <a:xfrm>
            <a:off x="457200" y="818396"/>
            <a:ext cx="8095170" cy="3531757"/>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666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813086"/>
            <a:ext cx="8095170" cy="3531757"/>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800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814860"/>
            <a:ext cx="3904170" cy="3531757"/>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14861"/>
            <a:ext cx="3904170" cy="3531756"/>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309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92288" y="3600450"/>
            <a:ext cx="5486400" cy="425450"/>
          </a:xfrm>
        </p:spPr>
        <p:txBody>
          <a:bodyPr anchor="b"/>
          <a:lstStyle>
            <a:lvl1pPr algn="l">
              <a:defRPr sz="2000" b="0"/>
            </a:lvl1pPr>
          </a:lstStyle>
          <a:p>
            <a:r>
              <a:rPr lang="en-US" dirty="0"/>
              <a:t>Click to edit Master title style</a:t>
            </a:r>
          </a:p>
        </p:txBody>
      </p:sp>
      <p:sp>
        <p:nvSpPr>
          <p:cNvPr id="5"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15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64"/>
            <a:ext cx="809517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815742"/>
            <a:ext cx="809517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714449" y="4856083"/>
            <a:ext cx="327994" cy="2746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F516407-CD91-7A42-8DB5-08506BE039E7}" type="slidenum">
              <a:rPr lang="en-US" sz="800" smtClean="0">
                <a:latin typeface="+mn-lt"/>
              </a:rPr>
              <a:pPr algn="l"/>
              <a:t>‹#›</a:t>
            </a:fld>
            <a:endParaRPr lang="en-US" sz="800" dirty="0">
              <a:latin typeface="+mn-lt"/>
            </a:endParaRPr>
          </a:p>
        </p:txBody>
      </p:sp>
      <p:sp>
        <p:nvSpPr>
          <p:cNvPr id="10" name="Slide Number Placeholder 5"/>
          <p:cNvSpPr txBox="1">
            <a:spLocks/>
          </p:cNvSpPr>
          <p:nvPr userDrawn="1"/>
        </p:nvSpPr>
        <p:spPr>
          <a:xfrm>
            <a:off x="338419" y="4918386"/>
            <a:ext cx="4587155" cy="2746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a:solidFill>
                  <a:schemeClr val="bg1">
                    <a:lumMod val="75000"/>
                  </a:schemeClr>
                </a:solidFill>
              </a:rPr>
              <a:t>© 2017 </a:t>
            </a:r>
            <a:r>
              <a:rPr lang="en-US" sz="700" dirty="0" err="1">
                <a:solidFill>
                  <a:schemeClr val="bg1">
                    <a:lumMod val="75000"/>
                  </a:schemeClr>
                </a:solidFill>
              </a:rPr>
              <a:t>OnSolve</a:t>
            </a:r>
            <a:r>
              <a:rPr lang="en-US" sz="700" dirty="0">
                <a:solidFill>
                  <a:schemeClr val="bg1">
                    <a:lumMod val="75000"/>
                  </a:schemeClr>
                </a:solidFill>
              </a:rPr>
              <a:t>, LLC. All rights reserved. </a:t>
            </a:r>
          </a:p>
        </p:txBody>
      </p:sp>
    </p:spTree>
    <p:extLst>
      <p:ext uri="{BB962C8B-B14F-4D97-AF65-F5344CB8AC3E}">
        <p14:creationId xmlns:p14="http://schemas.microsoft.com/office/powerpoint/2010/main" val="138827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7" r:id="rId4"/>
    <p:sldLayoutId id="2147483652" r:id="rId5"/>
    <p:sldLayoutId id="2147483668" r:id="rId6"/>
  </p:sldLayoutIdLst>
  <p:txStyles>
    <p:titleStyle>
      <a:lvl1pPr algn="l" defTabSz="457200" rtl="0" eaLnBrk="1" latinLnBrk="0" hangingPunct="1">
        <a:spcBef>
          <a:spcPct val="0"/>
        </a:spcBef>
        <a:buNone/>
        <a:defRPr sz="2500" b="0" kern="1200">
          <a:solidFill>
            <a:srgbClr val="466EB5"/>
          </a:solidFill>
          <a:latin typeface="Arial"/>
          <a:ea typeface="+mj-ea"/>
          <a:cs typeface="Arial"/>
        </a:defRPr>
      </a:lvl1pPr>
    </p:titleStyle>
    <p:bodyStyle>
      <a:lvl1pPr marL="342900" indent="-342900" algn="l" defTabSz="457200" rtl="0" eaLnBrk="1" latinLnBrk="0" hangingPunct="1">
        <a:spcBef>
          <a:spcPct val="20000"/>
        </a:spcBef>
        <a:buClr>
          <a:srgbClr val="466EB5"/>
        </a:buClr>
        <a:buFont typeface="Arial"/>
        <a:buChar char="•"/>
        <a:defRPr sz="2200" b="0" kern="1700">
          <a:solidFill>
            <a:schemeClr val="tx1">
              <a:lumMod val="50000"/>
              <a:lumOff val="50000"/>
            </a:schemeClr>
          </a:solidFill>
          <a:latin typeface="Arial"/>
          <a:ea typeface="+mn-ea"/>
          <a:cs typeface="Arial"/>
        </a:defRPr>
      </a:lvl1pPr>
      <a:lvl2pPr marL="742950" indent="-285750" algn="l" defTabSz="457200" rtl="0" eaLnBrk="1" latinLnBrk="0" hangingPunct="1">
        <a:spcBef>
          <a:spcPct val="20000"/>
        </a:spcBef>
        <a:buClr>
          <a:schemeClr val="tx1"/>
        </a:buClr>
        <a:buFont typeface="Arial"/>
        <a:buChar char="–"/>
        <a:defRPr sz="2000" b="0" kern="1700">
          <a:solidFill>
            <a:schemeClr val="tx1">
              <a:lumMod val="50000"/>
              <a:lumOff val="50000"/>
            </a:schemeClr>
          </a:solidFill>
          <a:latin typeface="Arial"/>
          <a:ea typeface="+mn-ea"/>
          <a:cs typeface="Arial"/>
        </a:defRPr>
      </a:lvl2pPr>
      <a:lvl3pPr marL="1143000" indent="-228600" algn="l" defTabSz="457200" rtl="0" eaLnBrk="1" latinLnBrk="0" hangingPunct="1">
        <a:spcBef>
          <a:spcPct val="20000"/>
        </a:spcBef>
        <a:buClr>
          <a:srgbClr val="466EB5"/>
        </a:buClr>
        <a:buFont typeface="Arial"/>
        <a:buChar char="•"/>
        <a:defRPr sz="2000" b="0" kern="1700">
          <a:solidFill>
            <a:schemeClr val="tx1">
              <a:lumMod val="50000"/>
              <a:lumOff val="50000"/>
            </a:schemeClr>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800" b="0" kern="1700">
          <a:solidFill>
            <a:schemeClr val="tx1">
              <a:lumMod val="50000"/>
              <a:lumOff val="50000"/>
            </a:schemeClr>
          </a:solidFill>
          <a:latin typeface="Arial"/>
          <a:ea typeface="+mn-ea"/>
          <a:cs typeface="Arial"/>
        </a:defRPr>
      </a:lvl4pPr>
      <a:lvl5pPr marL="2057400" indent="-228600" algn="l" defTabSz="457200" rtl="0" eaLnBrk="1" latinLnBrk="0" hangingPunct="1">
        <a:spcBef>
          <a:spcPct val="20000"/>
        </a:spcBef>
        <a:buClr>
          <a:srgbClr val="466EB5"/>
        </a:buClr>
        <a:buFont typeface="Arial"/>
        <a:buChar char="»"/>
        <a:defRPr sz="1800" b="0" kern="17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 Logo Final.jpg"/>
          <p:cNvPicPr>
            <a:picLocks noChangeAspect="1"/>
          </p:cNvPicPr>
          <p:nvPr/>
        </p:nvPicPr>
        <p:blipFill>
          <a:blip r:embed="rId2"/>
          <a:stretch>
            <a:fillRect/>
          </a:stretch>
        </p:blipFill>
        <p:spPr>
          <a:xfrm>
            <a:off x="116237" y="170481"/>
            <a:ext cx="8823950" cy="44413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026" y="170481"/>
            <a:ext cx="977161" cy="977161"/>
          </a:xfrm>
          <a:prstGeom prst="rect">
            <a:avLst/>
          </a:prstGeom>
          <a:effectLst>
            <a:glow rad="127000">
              <a:schemeClr val="accent1">
                <a:alpha val="0"/>
              </a:schemeClr>
            </a:glo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Sangamon </a:t>
            </a:r>
            <a:r>
              <a:rPr lang="en-US" dirty="0" smtClean="0">
                <a:solidFill>
                  <a:srgbClr val="FF0000"/>
                </a:solidFill>
              </a:rPr>
              <a:t>Alert Messaging Tool (SAM)</a:t>
            </a:r>
            <a:endParaRPr lang="en-US" dirty="0">
              <a:solidFill>
                <a:srgbClr val="FF0000"/>
              </a:solidFill>
            </a:endParaRPr>
          </a:p>
        </p:txBody>
      </p:sp>
      <p:sp>
        <p:nvSpPr>
          <p:cNvPr id="3" name="Content Placeholder 2"/>
          <p:cNvSpPr>
            <a:spLocks noGrp="1"/>
          </p:cNvSpPr>
          <p:nvPr>
            <p:ph sz="half" idx="1"/>
          </p:nvPr>
        </p:nvSpPr>
        <p:spPr>
          <a:xfrm>
            <a:off x="239843" y="950783"/>
            <a:ext cx="8095170" cy="4072813"/>
          </a:xfrm>
        </p:spPr>
        <p:txBody>
          <a:bodyPr>
            <a:normAutofit/>
          </a:bodyPr>
          <a:lstStyle/>
          <a:p>
            <a:pPr marL="0" indent="0">
              <a:buNone/>
            </a:pPr>
            <a:r>
              <a:rPr lang="en-US" dirty="0" smtClean="0"/>
              <a:t>  What is it?</a:t>
            </a:r>
          </a:p>
          <a:p>
            <a:pPr marL="0" indent="0">
              <a:buNone/>
            </a:pPr>
            <a:r>
              <a:rPr lang="en-US" dirty="0"/>
              <a:t>	</a:t>
            </a:r>
            <a:r>
              <a:rPr lang="en-US" dirty="0" smtClean="0"/>
              <a:t>Our emergency mass notification conveyance system</a:t>
            </a:r>
            <a:endParaRPr lang="en-US" dirty="0"/>
          </a:p>
          <a:p>
            <a:pPr lvl="1"/>
            <a:r>
              <a:rPr lang="en-US" dirty="0"/>
              <a:t>Used by thousands of communities nationwide</a:t>
            </a:r>
          </a:p>
          <a:p>
            <a:pPr lvl="1"/>
            <a:r>
              <a:rPr lang="en-US" dirty="0"/>
              <a:t>Reliable voice, text, email, social media and mobile app alerts</a:t>
            </a:r>
          </a:p>
          <a:p>
            <a:pPr lvl="1"/>
            <a:r>
              <a:rPr lang="en-US" dirty="0"/>
              <a:t>Geographic Notifications</a:t>
            </a:r>
          </a:p>
          <a:p>
            <a:pPr lvl="1"/>
            <a:r>
              <a:rPr lang="en-US" dirty="0"/>
              <a:t>Staff alerting</a:t>
            </a:r>
          </a:p>
          <a:p>
            <a:pPr lvl="1"/>
            <a:r>
              <a:rPr lang="en-US" dirty="0"/>
              <a:t>Immediate implementation</a:t>
            </a:r>
          </a:p>
          <a:p>
            <a:pPr lvl="1"/>
            <a:r>
              <a:rPr lang="en-US" dirty="0"/>
              <a:t>Real-time statistics</a:t>
            </a:r>
          </a:p>
        </p:txBody>
      </p:sp>
      <p:pic>
        <p:nvPicPr>
          <p:cNvPr id="4" name="Picture 3">
            <a:extLst>
              <a:ext uri="{FF2B5EF4-FFF2-40B4-BE49-F238E27FC236}">
                <a16:creationId xmlns:a16="http://schemas.microsoft.com/office/drawing/2014/main" id="{767F385F-3BB8-42EE-BD48-8359E5398C63}"/>
              </a:ext>
            </a:extLst>
          </p:cNvPr>
          <p:cNvPicPr>
            <a:picLocks noChangeAspect="1"/>
          </p:cNvPicPr>
          <p:nvPr/>
        </p:nvPicPr>
        <p:blipFill>
          <a:blip r:embed="rId2"/>
          <a:stretch>
            <a:fillRect/>
          </a:stretch>
        </p:blipFill>
        <p:spPr>
          <a:xfrm>
            <a:off x="4510761" y="2497185"/>
            <a:ext cx="4393397" cy="25410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217" y="0"/>
            <a:ext cx="950783" cy="950783"/>
          </a:xfrm>
          <a:prstGeom prst="rect">
            <a:avLst/>
          </a:prstGeom>
        </p:spPr>
      </p:pic>
      <p:sp>
        <p:nvSpPr>
          <p:cNvPr id="7" name="TextBox 6"/>
          <p:cNvSpPr txBox="1"/>
          <p:nvPr/>
        </p:nvSpPr>
        <p:spPr>
          <a:xfrm>
            <a:off x="314793" y="4774168"/>
            <a:ext cx="188126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49721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How </a:t>
            </a:r>
            <a:r>
              <a:rPr lang="en-US" dirty="0" smtClean="0">
                <a:solidFill>
                  <a:srgbClr val="FF0000"/>
                </a:solidFill>
              </a:rPr>
              <a:t>it </a:t>
            </a:r>
            <a:r>
              <a:rPr lang="en-US" dirty="0">
                <a:solidFill>
                  <a:srgbClr val="FF0000"/>
                </a:solidFill>
              </a:rPr>
              <a:t>Works</a:t>
            </a:r>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800840" y="811586"/>
            <a:ext cx="3407382" cy="3407382"/>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815" y="3381143"/>
            <a:ext cx="627556" cy="6275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217" y="0"/>
            <a:ext cx="950783" cy="950783"/>
          </a:xfrm>
          <a:prstGeom prst="rect">
            <a:avLst/>
          </a:prstGeom>
        </p:spPr>
      </p:pic>
      <p:sp>
        <p:nvSpPr>
          <p:cNvPr id="7" name="TextBox 6"/>
          <p:cNvSpPr txBox="1"/>
          <p:nvPr/>
        </p:nvSpPr>
        <p:spPr>
          <a:xfrm>
            <a:off x="314793" y="4774168"/>
            <a:ext cx="1881266" cy="369332"/>
          </a:xfrm>
          <a:prstGeom prst="rect">
            <a:avLst/>
          </a:prstGeom>
          <a:solidFill>
            <a:schemeClr val="bg1"/>
          </a:solidFill>
        </p:spPr>
        <p:txBody>
          <a:bodyPr wrap="square" rtlCol="0">
            <a:spAutoFit/>
          </a:bodyPr>
          <a:lstStyle/>
          <a:p>
            <a:endParaRPr lang="en-US" dirty="0"/>
          </a:p>
        </p:txBody>
      </p:sp>
      <p:pic>
        <p:nvPicPr>
          <p:cNvPr id="8" name="Picture 7" descr="SAM Logo Final.jpg"/>
          <p:cNvPicPr>
            <a:picLocks noChangeAspect="1"/>
          </p:cNvPicPr>
          <p:nvPr/>
        </p:nvPicPr>
        <p:blipFill>
          <a:blip r:embed="rId4"/>
          <a:stretch>
            <a:fillRect/>
          </a:stretch>
        </p:blipFill>
        <p:spPr>
          <a:xfrm>
            <a:off x="5083626" y="2381197"/>
            <a:ext cx="925287" cy="310351"/>
          </a:xfrm>
          <a:prstGeom prst="rect">
            <a:avLst/>
          </a:prstGeom>
        </p:spPr>
      </p:pic>
      <p:sp>
        <p:nvSpPr>
          <p:cNvPr id="9" name="TextBox 8"/>
          <p:cNvSpPr txBox="1"/>
          <p:nvPr/>
        </p:nvSpPr>
        <p:spPr>
          <a:xfrm>
            <a:off x="87088" y="4550229"/>
            <a:ext cx="8998682" cy="369332"/>
          </a:xfrm>
          <a:prstGeom prst="rect">
            <a:avLst/>
          </a:prstGeom>
          <a:noFill/>
        </p:spPr>
        <p:txBody>
          <a:bodyPr wrap="none" rtlCol="0">
            <a:spAutoFit/>
          </a:bodyPr>
          <a:lstStyle/>
          <a:p>
            <a:r>
              <a:rPr lang="en-US" dirty="0" smtClean="0">
                <a:solidFill>
                  <a:srgbClr val="FF0000"/>
                </a:solidFill>
              </a:rPr>
              <a:t>Training will be offered by </a:t>
            </a:r>
            <a:r>
              <a:rPr lang="en-US" dirty="0" err="1" smtClean="0">
                <a:solidFill>
                  <a:srgbClr val="FF0000"/>
                </a:solidFill>
              </a:rPr>
              <a:t>OnSolve</a:t>
            </a:r>
            <a:r>
              <a:rPr lang="en-US" dirty="0" smtClean="0">
                <a:solidFill>
                  <a:srgbClr val="FF0000"/>
                </a:solidFill>
              </a:rPr>
              <a:t> and Sang. Co. OEM via Webinars and classroom instruction</a:t>
            </a:r>
            <a:endParaRPr lang="en-US" dirty="0">
              <a:solidFill>
                <a:srgbClr val="FF0000"/>
              </a:solidFill>
            </a:endParaRPr>
          </a:p>
        </p:txBody>
      </p:sp>
    </p:spTree>
    <p:extLst>
      <p:ext uri="{BB962C8B-B14F-4D97-AF65-F5344CB8AC3E}">
        <p14:creationId xmlns:p14="http://schemas.microsoft.com/office/powerpoint/2010/main" val="2846117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741"/>
            <a:ext cx="8095170" cy="857250"/>
          </a:xfrm>
        </p:spPr>
        <p:txBody>
          <a:bodyPr/>
          <a:lstStyle/>
          <a:p>
            <a:pPr algn="ctr"/>
            <a:r>
              <a:rPr lang="en-US" dirty="0">
                <a:solidFill>
                  <a:srgbClr val="FF0000"/>
                </a:solidFill>
              </a:rPr>
              <a:t>How can you use </a:t>
            </a:r>
            <a:r>
              <a:rPr lang="en-US" dirty="0" smtClean="0">
                <a:solidFill>
                  <a:srgbClr val="FF0000"/>
                </a:solidFill>
              </a:rPr>
              <a:t>SAM?</a:t>
            </a:r>
            <a:endParaRPr lang="en-US" dirty="0"/>
          </a:p>
        </p:txBody>
      </p:sp>
      <p:sp>
        <p:nvSpPr>
          <p:cNvPr id="3" name="Content Placeholder 2"/>
          <p:cNvSpPr>
            <a:spLocks noGrp="1"/>
          </p:cNvSpPr>
          <p:nvPr>
            <p:ph sz="half" idx="1"/>
          </p:nvPr>
        </p:nvSpPr>
        <p:spPr>
          <a:xfrm>
            <a:off x="457200" y="1242411"/>
            <a:ext cx="8095170" cy="3531757"/>
          </a:xfrm>
        </p:spPr>
        <p:txBody>
          <a:bodyPr/>
          <a:lstStyle/>
          <a:p>
            <a:pPr>
              <a:buClr>
                <a:srgbClr val="FF0000"/>
              </a:buClr>
            </a:pPr>
            <a:r>
              <a:rPr lang="en-US" dirty="0" smtClean="0"/>
              <a:t>Municipalities</a:t>
            </a:r>
            <a:endParaRPr lang="en-US" dirty="0"/>
          </a:p>
          <a:p>
            <a:pPr lvl="1">
              <a:buClr>
                <a:srgbClr val="FF0000"/>
              </a:buClr>
            </a:pPr>
            <a:r>
              <a:rPr lang="en-US" dirty="0"/>
              <a:t>Evacuation notices and routes, gas </a:t>
            </a:r>
            <a:r>
              <a:rPr lang="en-US" dirty="0" smtClean="0"/>
              <a:t>leaks, boil orders</a:t>
            </a:r>
            <a:endParaRPr lang="en-US" dirty="0"/>
          </a:p>
          <a:p>
            <a:pPr>
              <a:buClr>
                <a:srgbClr val="FF0000"/>
              </a:buClr>
            </a:pPr>
            <a:r>
              <a:rPr lang="en-US" dirty="0"/>
              <a:t>Public Works</a:t>
            </a:r>
          </a:p>
          <a:p>
            <a:pPr lvl="1">
              <a:buClr>
                <a:srgbClr val="FF0000"/>
              </a:buClr>
            </a:pPr>
            <a:r>
              <a:rPr lang="en-US" dirty="0"/>
              <a:t>Planned </a:t>
            </a:r>
            <a:r>
              <a:rPr lang="en-US" dirty="0" smtClean="0"/>
              <a:t>and unplanned construction projects, paving </a:t>
            </a:r>
            <a:r>
              <a:rPr lang="en-US" dirty="0"/>
              <a:t>announcements, </a:t>
            </a:r>
            <a:r>
              <a:rPr lang="en-US" dirty="0" smtClean="0"/>
              <a:t>road closures, etc.</a:t>
            </a:r>
            <a:endParaRPr lang="en-US" dirty="0"/>
          </a:p>
          <a:p>
            <a:pPr>
              <a:buClr>
                <a:srgbClr val="FF0000"/>
              </a:buClr>
            </a:pPr>
            <a:r>
              <a:rPr lang="en-US" dirty="0"/>
              <a:t>Internal Staff Notification</a:t>
            </a:r>
          </a:p>
          <a:p>
            <a:pPr lvl="1">
              <a:buClr>
                <a:srgbClr val="FF0000"/>
              </a:buClr>
            </a:pPr>
            <a:r>
              <a:rPr lang="en-US" dirty="0"/>
              <a:t>F</a:t>
            </a:r>
            <a:r>
              <a:rPr lang="en-US" dirty="0" smtClean="0"/>
              <a:t>irst </a:t>
            </a:r>
            <a:r>
              <a:rPr lang="en-US" dirty="0"/>
              <a:t>responder notifications, p</a:t>
            </a:r>
            <a:r>
              <a:rPr lang="en-US" dirty="0" smtClean="0"/>
              <a:t>olice staffing </a:t>
            </a:r>
            <a:r>
              <a:rPr lang="en-US" dirty="0"/>
              <a:t>quotas, two-way messaging, </a:t>
            </a:r>
            <a:r>
              <a:rPr lang="en-US" dirty="0" smtClean="0"/>
              <a:t>emergency/critical </a:t>
            </a:r>
            <a:r>
              <a:rPr lang="en-US" dirty="0"/>
              <a:t>incident call out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217" y="0"/>
            <a:ext cx="950783" cy="950783"/>
          </a:xfrm>
          <a:prstGeom prst="rect">
            <a:avLst/>
          </a:prstGeom>
        </p:spPr>
      </p:pic>
      <p:sp>
        <p:nvSpPr>
          <p:cNvPr id="5" name="TextBox 4"/>
          <p:cNvSpPr txBox="1"/>
          <p:nvPr/>
        </p:nvSpPr>
        <p:spPr>
          <a:xfrm>
            <a:off x="314793" y="4774168"/>
            <a:ext cx="1881266" cy="369332"/>
          </a:xfrm>
          <a:prstGeom prst="rect">
            <a:avLst/>
          </a:prstGeom>
          <a:solidFill>
            <a:schemeClr val="bg1"/>
          </a:solidFill>
        </p:spPr>
        <p:txBody>
          <a:bodyPr wrap="square" rtlCol="0">
            <a:spAutoFit/>
          </a:bodyPr>
          <a:lstStyle/>
          <a:p>
            <a:endParaRPr lang="en-US" dirty="0"/>
          </a:p>
        </p:txBody>
      </p:sp>
      <p:pic>
        <p:nvPicPr>
          <p:cNvPr id="6" name="Picture 5" descr="SAM Logo Final.jpg"/>
          <p:cNvPicPr>
            <a:picLocks noChangeAspect="1"/>
          </p:cNvPicPr>
          <p:nvPr/>
        </p:nvPicPr>
        <p:blipFill>
          <a:blip r:embed="rId3"/>
          <a:stretch>
            <a:fillRect/>
          </a:stretch>
        </p:blipFill>
        <p:spPr>
          <a:xfrm>
            <a:off x="5331416" y="178229"/>
            <a:ext cx="1115878" cy="561659"/>
          </a:xfrm>
          <a:prstGeom prst="rect">
            <a:avLst/>
          </a:prstGeom>
        </p:spPr>
      </p:pic>
    </p:spTree>
    <p:extLst>
      <p:ext uri="{BB962C8B-B14F-4D97-AF65-F5344CB8AC3E}">
        <p14:creationId xmlns:p14="http://schemas.microsoft.com/office/powerpoint/2010/main" val="1913304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533"/>
            <a:ext cx="8095170" cy="857250"/>
          </a:xfrm>
        </p:spPr>
        <p:txBody>
          <a:bodyPr/>
          <a:lstStyle/>
          <a:p>
            <a:pPr algn="ctr"/>
            <a:r>
              <a:rPr lang="en-US" dirty="0">
                <a:solidFill>
                  <a:srgbClr val="FF0000"/>
                </a:solidFill>
              </a:rPr>
              <a:t>How </a:t>
            </a:r>
            <a:r>
              <a:rPr lang="en-US" dirty="0" smtClean="0">
                <a:solidFill>
                  <a:srgbClr val="FF0000"/>
                </a:solidFill>
              </a:rPr>
              <a:t>can you use   </a:t>
            </a:r>
            <a:r>
              <a:rPr lang="en-US" dirty="0" err="1" smtClean="0">
                <a:solidFill>
                  <a:srgbClr val="FF0000"/>
                </a:solidFill>
              </a:rPr>
              <a:t>sam</a:t>
            </a:r>
            <a:r>
              <a:rPr lang="en-US" dirty="0" smtClean="0">
                <a:solidFill>
                  <a:srgbClr val="FF0000"/>
                </a:solidFill>
              </a:rPr>
              <a:t> </a:t>
            </a:r>
            <a:endParaRPr lang="en-US" dirty="0"/>
          </a:p>
        </p:txBody>
      </p:sp>
      <p:sp>
        <p:nvSpPr>
          <p:cNvPr id="3" name="Content Placeholder 2"/>
          <p:cNvSpPr>
            <a:spLocks noGrp="1"/>
          </p:cNvSpPr>
          <p:nvPr>
            <p:ph sz="half" idx="1"/>
          </p:nvPr>
        </p:nvSpPr>
        <p:spPr>
          <a:xfrm>
            <a:off x="457200" y="1242411"/>
            <a:ext cx="8095170" cy="3531757"/>
          </a:xfrm>
        </p:spPr>
        <p:txBody>
          <a:bodyPr>
            <a:normAutofit/>
          </a:bodyPr>
          <a:lstStyle/>
          <a:p>
            <a:pPr>
              <a:buClr>
                <a:srgbClr val="FF0000"/>
              </a:buClr>
            </a:pPr>
            <a:r>
              <a:rPr lang="en-US" dirty="0" smtClean="0"/>
              <a:t>Schools</a:t>
            </a:r>
            <a:endParaRPr lang="en-US" dirty="0"/>
          </a:p>
          <a:p>
            <a:pPr lvl="1">
              <a:buClr>
                <a:srgbClr val="FF0000"/>
              </a:buClr>
            </a:pPr>
            <a:r>
              <a:rPr lang="en-US" dirty="0" smtClean="0"/>
              <a:t>Emergency Days/School Closings</a:t>
            </a:r>
          </a:p>
          <a:p>
            <a:pPr lvl="1">
              <a:buClr>
                <a:srgbClr val="FF0000"/>
              </a:buClr>
            </a:pPr>
            <a:r>
              <a:rPr lang="en-US" dirty="0" smtClean="0"/>
              <a:t>Communications with district during and after a major incident</a:t>
            </a:r>
          </a:p>
          <a:p>
            <a:pPr lvl="1">
              <a:buClr>
                <a:srgbClr val="FF0000"/>
              </a:buClr>
            </a:pPr>
            <a:r>
              <a:rPr lang="en-US" dirty="0" smtClean="0"/>
              <a:t>Notification to premade list of substitutes of a need for the day (system allows two way messaging so you can receive a response to a message sent to substitute teacher list). </a:t>
            </a:r>
          </a:p>
          <a:p>
            <a:pPr lvl="1">
              <a:buClr>
                <a:srgbClr val="FF0000"/>
              </a:buClr>
            </a:pPr>
            <a:r>
              <a:rPr lang="en-US" dirty="0" smtClean="0"/>
              <a:t>If you already have a system in place for notifications, consider SAM your mass notification tool for emergency messages.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217" y="0"/>
            <a:ext cx="950783" cy="950783"/>
          </a:xfrm>
          <a:prstGeom prst="rect">
            <a:avLst/>
          </a:prstGeom>
        </p:spPr>
      </p:pic>
      <p:sp>
        <p:nvSpPr>
          <p:cNvPr id="5" name="TextBox 4"/>
          <p:cNvSpPr txBox="1"/>
          <p:nvPr/>
        </p:nvSpPr>
        <p:spPr>
          <a:xfrm>
            <a:off x="314793" y="4774168"/>
            <a:ext cx="1881266" cy="369332"/>
          </a:xfrm>
          <a:prstGeom prst="rect">
            <a:avLst/>
          </a:prstGeom>
          <a:solidFill>
            <a:schemeClr val="bg1"/>
          </a:solidFill>
        </p:spPr>
        <p:txBody>
          <a:bodyPr wrap="square" rtlCol="0">
            <a:spAutoFit/>
          </a:bodyPr>
          <a:lstStyle/>
          <a:p>
            <a:endParaRPr lang="en-US" dirty="0"/>
          </a:p>
        </p:txBody>
      </p:sp>
      <p:sp>
        <p:nvSpPr>
          <p:cNvPr id="6" name="Title 1"/>
          <p:cNvSpPr txBox="1">
            <a:spLocks/>
          </p:cNvSpPr>
          <p:nvPr/>
        </p:nvSpPr>
        <p:spPr>
          <a:xfrm>
            <a:off x="457200" y="-45664"/>
            <a:ext cx="8095170" cy="85725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500" b="0" i="0" u="none" strike="noStrike" kern="1200" cap="none" spc="0" normalizeH="0" baseline="0" noProof="0" dirty="0">
              <a:ln>
                <a:noFill/>
              </a:ln>
              <a:solidFill>
                <a:srgbClr val="466EB5"/>
              </a:solidFill>
              <a:effectLst/>
              <a:uLnTx/>
              <a:uFillTx/>
              <a:latin typeface="Arial"/>
              <a:ea typeface="+mj-ea"/>
              <a:cs typeface="Arial"/>
            </a:endParaRPr>
          </a:p>
        </p:txBody>
      </p:sp>
      <p:pic>
        <p:nvPicPr>
          <p:cNvPr id="7" name="Picture 6" descr="SAM Logo Final.jpg"/>
          <p:cNvPicPr>
            <a:picLocks noChangeAspect="1"/>
          </p:cNvPicPr>
          <p:nvPr/>
        </p:nvPicPr>
        <p:blipFill>
          <a:blip r:embed="rId3"/>
          <a:stretch>
            <a:fillRect/>
          </a:stretch>
        </p:blipFill>
        <p:spPr>
          <a:xfrm>
            <a:off x="5331416" y="249927"/>
            <a:ext cx="1115878" cy="561659"/>
          </a:xfrm>
          <a:prstGeom prst="rect">
            <a:avLst/>
          </a:prstGeom>
        </p:spPr>
      </p:pic>
    </p:spTree>
    <p:extLst>
      <p:ext uri="{BB962C8B-B14F-4D97-AF65-F5344CB8AC3E}">
        <p14:creationId xmlns:p14="http://schemas.microsoft.com/office/powerpoint/2010/main" val="1913304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533"/>
            <a:ext cx="8095170" cy="857250"/>
          </a:xfrm>
        </p:spPr>
        <p:txBody>
          <a:bodyPr/>
          <a:lstStyle/>
          <a:p>
            <a:r>
              <a:rPr lang="en-US" dirty="0" smtClean="0">
                <a:solidFill>
                  <a:srgbClr val="FF0000"/>
                </a:solidFill>
              </a:rPr>
              <a:t>                    What NOT to use              for</a:t>
            </a:r>
            <a:endParaRPr lang="en-US" dirty="0"/>
          </a:p>
        </p:txBody>
      </p:sp>
      <p:sp>
        <p:nvSpPr>
          <p:cNvPr id="3" name="Content Placeholder 2"/>
          <p:cNvSpPr>
            <a:spLocks noGrp="1"/>
          </p:cNvSpPr>
          <p:nvPr>
            <p:ph sz="half" idx="1"/>
          </p:nvPr>
        </p:nvSpPr>
        <p:spPr>
          <a:xfrm>
            <a:off x="457200" y="1242411"/>
            <a:ext cx="8095170" cy="3531757"/>
          </a:xfrm>
        </p:spPr>
        <p:txBody>
          <a:bodyPr>
            <a:normAutofit/>
          </a:bodyPr>
          <a:lstStyle/>
          <a:p>
            <a:pPr>
              <a:buClr>
                <a:srgbClr val="FF0000"/>
              </a:buClr>
            </a:pPr>
            <a:r>
              <a:rPr lang="en-US" dirty="0" smtClean="0"/>
              <a:t>Sangamon Alert Messages are intended to be used for instances where the safety of the public is at risk. </a:t>
            </a:r>
          </a:p>
          <a:p>
            <a:pPr>
              <a:buClr>
                <a:srgbClr val="FF0000"/>
              </a:buClr>
            </a:pPr>
            <a:r>
              <a:rPr lang="en-US" dirty="0" smtClean="0"/>
              <a:t>Should not be used for day to day activity: bake sales, town garage sales etc.</a:t>
            </a:r>
          </a:p>
          <a:p>
            <a:pPr>
              <a:buClr>
                <a:srgbClr val="FF0000"/>
              </a:buClr>
            </a:pPr>
            <a:r>
              <a:rPr lang="en-US" dirty="0" smtClean="0"/>
              <a:t>Should not be used for any political reason. </a:t>
            </a:r>
          </a:p>
          <a:p>
            <a:pPr>
              <a:buClr>
                <a:srgbClr val="FF0000"/>
              </a:buClr>
            </a:pPr>
            <a:r>
              <a:rPr lang="en-US" dirty="0" smtClean="0"/>
              <a:t>Should not be used to duplicate a message that has already been sent out by the County or any other entity.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217" y="0"/>
            <a:ext cx="950783" cy="950783"/>
          </a:xfrm>
          <a:prstGeom prst="rect">
            <a:avLst/>
          </a:prstGeom>
        </p:spPr>
      </p:pic>
      <p:sp>
        <p:nvSpPr>
          <p:cNvPr id="5" name="TextBox 4"/>
          <p:cNvSpPr txBox="1"/>
          <p:nvPr/>
        </p:nvSpPr>
        <p:spPr>
          <a:xfrm>
            <a:off x="314793" y="4774168"/>
            <a:ext cx="1881266" cy="369332"/>
          </a:xfrm>
          <a:prstGeom prst="rect">
            <a:avLst/>
          </a:prstGeom>
          <a:solidFill>
            <a:schemeClr val="bg1"/>
          </a:solidFill>
        </p:spPr>
        <p:txBody>
          <a:bodyPr wrap="square" rtlCol="0">
            <a:spAutoFit/>
          </a:bodyPr>
          <a:lstStyle/>
          <a:p>
            <a:endParaRPr lang="en-US" dirty="0"/>
          </a:p>
        </p:txBody>
      </p:sp>
      <p:pic>
        <p:nvPicPr>
          <p:cNvPr id="8" name="Picture 7" descr="SAM Logo Final.jpg"/>
          <p:cNvPicPr>
            <a:picLocks noChangeAspect="1"/>
          </p:cNvPicPr>
          <p:nvPr/>
        </p:nvPicPr>
        <p:blipFill>
          <a:blip r:embed="rId3"/>
          <a:stretch>
            <a:fillRect/>
          </a:stretch>
        </p:blipFill>
        <p:spPr>
          <a:xfrm>
            <a:off x="4796723" y="193727"/>
            <a:ext cx="1115878" cy="561659"/>
          </a:xfrm>
          <a:prstGeom prst="rect">
            <a:avLst/>
          </a:prstGeom>
        </p:spPr>
      </p:pic>
    </p:spTree>
    <p:extLst>
      <p:ext uri="{BB962C8B-B14F-4D97-AF65-F5344CB8AC3E}">
        <p14:creationId xmlns:p14="http://schemas.microsoft.com/office/powerpoint/2010/main" val="1913304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“Sub” Accounts”</a:t>
            </a:r>
            <a:endParaRPr lang="en-US" dirty="0">
              <a:solidFill>
                <a:srgbClr val="FF0000"/>
              </a:solidFill>
            </a:endParaRPr>
          </a:p>
        </p:txBody>
      </p:sp>
      <p:sp>
        <p:nvSpPr>
          <p:cNvPr id="3" name="Content Placeholder 2"/>
          <p:cNvSpPr>
            <a:spLocks noGrp="1"/>
          </p:cNvSpPr>
          <p:nvPr>
            <p:ph sz="half" idx="1"/>
          </p:nvPr>
        </p:nvSpPr>
        <p:spPr>
          <a:xfrm>
            <a:off x="374754" y="1242411"/>
            <a:ext cx="8431967" cy="3531757"/>
          </a:xfrm>
        </p:spPr>
        <p:txBody>
          <a:bodyPr>
            <a:normAutofit lnSpcReduction="10000"/>
          </a:bodyPr>
          <a:lstStyle/>
          <a:p>
            <a:pPr>
              <a:buClr>
                <a:srgbClr val="FF0000"/>
              </a:buClr>
              <a:buFont typeface="Arial" pitchFamily="34" charset="0"/>
              <a:buChar char="•"/>
            </a:pPr>
            <a:r>
              <a:rPr lang="en-US" dirty="0" smtClean="0"/>
              <a:t>The main account is managed by the County, sub account is given to authorized user for their area.  </a:t>
            </a:r>
            <a:endParaRPr lang="en-US" dirty="0"/>
          </a:p>
          <a:p>
            <a:pPr>
              <a:buClr>
                <a:srgbClr val="FF0000"/>
              </a:buClr>
            </a:pPr>
            <a:r>
              <a:rPr lang="en-US" dirty="0" smtClean="0"/>
              <a:t>Only the County Board or a designee may assign a sub account. </a:t>
            </a:r>
          </a:p>
          <a:p>
            <a:pPr>
              <a:buClr>
                <a:srgbClr val="FF0000"/>
              </a:buClr>
            </a:pPr>
            <a:r>
              <a:rPr lang="en-US" dirty="0" smtClean="0"/>
              <a:t>Sub accounts must follow the County Policy for sending messages. </a:t>
            </a:r>
          </a:p>
          <a:p>
            <a:pPr>
              <a:buClr>
                <a:srgbClr val="FF0000"/>
              </a:buClr>
            </a:pPr>
            <a:r>
              <a:rPr lang="en-US" dirty="0" smtClean="0"/>
              <a:t>Main goal is to keep the public informed while not overusing the system by sending too many messages.  We do not want to use it so often that citizens turn it off or block notifications from it and miss out on true emergency notifications.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217" y="0"/>
            <a:ext cx="950783" cy="950783"/>
          </a:xfrm>
          <a:prstGeom prst="rect">
            <a:avLst/>
          </a:prstGeom>
        </p:spPr>
      </p:pic>
      <p:sp>
        <p:nvSpPr>
          <p:cNvPr id="5" name="TextBox 4"/>
          <p:cNvSpPr txBox="1"/>
          <p:nvPr/>
        </p:nvSpPr>
        <p:spPr>
          <a:xfrm>
            <a:off x="314793" y="4774168"/>
            <a:ext cx="188126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36426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Questions?</a:t>
            </a:r>
          </a:p>
        </p:txBody>
      </p:sp>
      <p:sp>
        <p:nvSpPr>
          <p:cNvPr id="3" name="Content Placeholder 2"/>
          <p:cNvSpPr>
            <a:spLocks noGrp="1"/>
          </p:cNvSpPr>
          <p:nvPr>
            <p:ph sz="half"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Sangamon County Office of Emergency Management	</a:t>
            </a:r>
          </a:p>
          <a:p>
            <a:pPr marL="0" indent="0" algn="ctr">
              <a:buNone/>
            </a:pPr>
            <a:r>
              <a:rPr lang="en-US" dirty="0" smtClean="0"/>
              <a:t>Attention:  Bill Lee</a:t>
            </a:r>
          </a:p>
          <a:p>
            <a:pPr marL="0" indent="0" algn="ctr">
              <a:buNone/>
            </a:pPr>
            <a:r>
              <a:rPr lang="en-US" dirty="0" smtClean="0"/>
              <a:t>217.747.5101</a:t>
            </a:r>
          </a:p>
          <a:p>
            <a:pPr marL="0" indent="0" algn="ctr">
              <a:buNone/>
            </a:pPr>
            <a:r>
              <a:rPr lang="en-US" dirty="0" smtClean="0"/>
              <a:t>bill.lee@co.sangamon.il.us</a:t>
            </a:r>
            <a:endParaRPr lang="en-US" dirty="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217" y="0"/>
            <a:ext cx="950783" cy="950783"/>
          </a:xfrm>
          <a:prstGeom prst="rect">
            <a:avLst/>
          </a:prstGeom>
        </p:spPr>
      </p:pic>
      <p:sp>
        <p:nvSpPr>
          <p:cNvPr id="5" name="TextBox 4"/>
          <p:cNvSpPr txBox="1"/>
          <p:nvPr/>
        </p:nvSpPr>
        <p:spPr>
          <a:xfrm>
            <a:off x="314793" y="4774168"/>
            <a:ext cx="188126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24942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NSOLVE">
      <a:dk1>
        <a:sysClr val="windowText" lastClr="000000"/>
      </a:dk1>
      <a:lt1>
        <a:sysClr val="window" lastClr="FFFFFF"/>
      </a:lt1>
      <a:dk2>
        <a:srgbClr val="407CCA"/>
      </a:dk2>
      <a:lt2>
        <a:srgbClr val="EEECE1"/>
      </a:lt2>
      <a:accent1>
        <a:srgbClr val="4F81BD"/>
      </a:accent1>
      <a:accent2>
        <a:srgbClr val="A7BBE4"/>
      </a:accent2>
      <a:accent3>
        <a:srgbClr val="95AEDF"/>
      </a:accent3>
      <a:accent4>
        <a:srgbClr val="407CCA"/>
      </a:accent4>
      <a:accent5>
        <a:srgbClr val="003462"/>
      </a:accent5>
      <a:accent6>
        <a:srgbClr val="636463"/>
      </a:accent6>
      <a:hlink>
        <a:srgbClr val="407CCA"/>
      </a:hlink>
      <a:folHlink>
        <a:srgbClr val="A5A6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FA106A6D8A174DB85C4921DADA3405" ma:contentTypeVersion="0" ma:contentTypeDescription="Create a new document." ma:contentTypeScope="" ma:versionID="7f824c8bd82705f4a2937003211e82fb">
  <xsd:schema xmlns:xsd="http://www.w3.org/2001/XMLSchema" xmlns:xs="http://www.w3.org/2001/XMLSchema" xmlns:p="http://schemas.microsoft.com/office/2006/metadata/properties" xmlns:ns2="0e4cedd6-9612-4c79-9cd7-8d2e7a2c50fc" targetNamespace="http://schemas.microsoft.com/office/2006/metadata/properties" ma:root="true" ma:fieldsID="6c59c428d24319d1a17419a040f37358" ns2:_="">
    <xsd:import namespace="0e4cedd6-9612-4c79-9cd7-8d2e7a2c50f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cedd6-9612-4c79-9cd7-8d2e7a2c50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e4cedd6-9612-4c79-9cd7-8d2e7a2c50fc">ZV7R3FZ7XJZT-918958877-23</_dlc_DocId>
    <_dlc_DocIdUrl xmlns="0e4cedd6-9612-4c79-9cd7-8d2e7a2c50fc">
      <Url>https://onsolvelaunch.sharepoint.com/sites/Marketing/_layouts/15/DocIdRedir.aspx?ID=ZV7R3FZ7XJZT-918958877-23</Url>
      <Description>ZV7R3FZ7XJZT-918958877-23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95EA3F-ABB5-47BC-8C53-A2F0B460A3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4cedd6-9612-4c79-9cd7-8d2e7a2c5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732BB2-3EFB-4541-B63F-307BAEBAF74A}">
  <ds:schemaRefs>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http://purl.org/dc/elements/1.1/"/>
    <ds:schemaRef ds:uri="0e4cedd6-9612-4c79-9cd7-8d2e7a2c50fc"/>
    <ds:schemaRef ds:uri="http://www.w3.org/XML/1998/namespace"/>
  </ds:schemaRefs>
</ds:datastoreItem>
</file>

<file path=customXml/itemProps3.xml><?xml version="1.0" encoding="utf-8"?>
<ds:datastoreItem xmlns:ds="http://schemas.openxmlformats.org/officeDocument/2006/customXml" ds:itemID="{3D114C86-B95B-4AC5-AB7A-99F47DCF9B31}">
  <ds:schemaRefs>
    <ds:schemaRef ds:uri="http://schemas.microsoft.com/sharepoint/v3/contenttype/forms"/>
  </ds:schemaRefs>
</ds:datastoreItem>
</file>

<file path=customXml/itemProps4.xml><?xml version="1.0" encoding="utf-8"?>
<ds:datastoreItem xmlns:ds="http://schemas.openxmlformats.org/officeDocument/2006/customXml" ds:itemID="{DEE3E7AF-68A1-460F-9901-CCF9648604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3227</TotalTime>
  <Words>374</Words>
  <Application>Microsoft Office PowerPoint</Application>
  <PresentationFormat>On-screen Show (16:9)</PresentationFormat>
  <Paragraphs>42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Sangamon Alert Messaging Tool (SAM)</vt:lpstr>
      <vt:lpstr>How it Works</vt:lpstr>
      <vt:lpstr>How can you use SAM?</vt:lpstr>
      <vt:lpstr>How can you use   sam </vt:lpstr>
      <vt:lpstr>                    What NOT to use              for</vt:lpstr>
      <vt:lpstr>“Sub” Accounts”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Lyakov</dc:creator>
  <cp:lastModifiedBy>Jordan Leaf</cp:lastModifiedBy>
  <cp:revision>83</cp:revision>
  <dcterms:created xsi:type="dcterms:W3CDTF">2017-02-06T23:36:03Z</dcterms:created>
  <dcterms:modified xsi:type="dcterms:W3CDTF">2020-07-27T12:55:18Z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0x010100B3FA106A6D8A174DB85C4921DADA3405</vt:lpwstr>
  </property>
  <property fmtid="{D5CDD505-2E9C-101B-9397-08002B2CF9AE}" pid="3" name="_dlc_DocIdItemGuid">
    <vt:lpwstr>15341dfc-9029-499e-ab8f-a7342b2ce44a</vt:lpwstr>
  </property>
</Properties>
</file>